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2"/>
  </p:notesMasterIdLst>
  <p:sldIdLst>
    <p:sldId id="256" r:id="rId2"/>
    <p:sldId id="257" r:id="rId3"/>
    <p:sldId id="258" r:id="rId4"/>
    <p:sldId id="259" r:id="rId5"/>
    <p:sldId id="292" r:id="rId6"/>
    <p:sldId id="260" r:id="rId7"/>
    <p:sldId id="261" r:id="rId8"/>
    <p:sldId id="262" r:id="rId9"/>
    <p:sldId id="296" r:id="rId10"/>
    <p:sldId id="266" r:id="rId11"/>
    <p:sldId id="268" r:id="rId12"/>
    <p:sldId id="294" r:id="rId13"/>
    <p:sldId id="295" r:id="rId14"/>
    <p:sldId id="293" r:id="rId15"/>
    <p:sldId id="269" r:id="rId16"/>
    <p:sldId id="270" r:id="rId17"/>
    <p:sldId id="274" r:id="rId18"/>
    <p:sldId id="275" r:id="rId19"/>
    <p:sldId id="276" r:id="rId20"/>
    <p:sldId id="279" r:id="rId21"/>
    <p:sldId id="280" r:id="rId22"/>
    <p:sldId id="282" r:id="rId23"/>
    <p:sldId id="281" r:id="rId24"/>
    <p:sldId id="287" r:id="rId25"/>
    <p:sldId id="285" r:id="rId26"/>
    <p:sldId id="286" r:id="rId27"/>
    <p:sldId id="288" r:id="rId28"/>
    <p:sldId id="289" r:id="rId29"/>
    <p:sldId id="290" r:id="rId30"/>
    <p:sldId id="291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068" autoAdjust="0"/>
  </p:normalViewPr>
  <p:slideViewPr>
    <p:cSldViewPr>
      <p:cViewPr>
        <p:scale>
          <a:sx n="72" d="100"/>
          <a:sy n="72" d="100"/>
        </p:scale>
        <p:origin x="-307" y="3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B60E86-2710-4600-9E9D-D7E30DF10B9F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E484B0-6517-48B8-A1DF-978F1AF20F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19422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garantF1://12025561.1004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>
            <a:duotone>
              <a:schemeClr val="bg2">
                <a:shade val="9000"/>
                <a:satMod val="300000"/>
              </a:schemeClr>
              <a:schemeClr val="bg2">
                <a:tint val="90000"/>
                <a:satMod val="225000"/>
              </a:schemeClr>
            </a:duotone>
          </a:blip>
          <a:tile tx="0" ty="0" sx="90000" sy="90000" flip="xy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1850064"/>
            <a:ext cx="8172400" cy="2659056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Autofit/>
          </a:bodyPr>
          <a:lstStyle/>
          <a:p>
            <a:pPr algn="ctr"/>
            <a:r>
              <a:rPr lang="ru-RU" sz="4000" b="1" dirty="0" smtClean="0"/>
              <a:t>Технология установления соответствия образовательной деятельности лицензионным требованиям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404664"/>
            <a:ext cx="784887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Организация самостоятельно определяет средства обучения, в том числе технические, соответствующие материалы (в том числе расходные), игровое, спортивное, оздоровительное оборудование, инвентарь, необходимые для реализации Программы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16632"/>
            <a:ext cx="7416824" cy="1224136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 государственный образовательный стандарт среднего профессионального образования по специальности </a:t>
            </a:r>
            <a:r>
              <a:rPr lang="ru-RU" sz="22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53.02.01 МУЗЫКАЛЬНОЕ ОБРАЗОВАНИЕ</a:t>
            </a:r>
            <a:br>
              <a:rPr lang="ru-RU" sz="22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effectLst/>
              </a:rPr>
              <a:t/>
            </a:r>
            <a:br>
              <a:rPr lang="ru-RU" sz="1600" b="1" dirty="0" smtClean="0">
                <a:effectLst/>
              </a:rPr>
            </a:br>
            <a:r>
              <a:rPr lang="ru-RU" sz="1600" b="1" dirty="0" smtClean="0">
                <a:effectLst/>
              </a:rPr>
              <a:t/>
            </a:r>
            <a:br>
              <a:rPr lang="ru-RU" sz="1600" b="1" dirty="0" smtClean="0">
                <a:effectLst/>
              </a:rPr>
            </a:b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15616" y="1124744"/>
            <a:ext cx="770485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Образовательная организация, реализующая ППССЗ, должна располагать материально-технической базой, обеспечивающей проведение всех видов лабораторных работ и практических занятий, дисциплинарной, междисциплинарной и модульной подготовки, учебной практики, предусмотренных учебным планом образовательной организации. 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Материально-техническая база должна соответствовать действующим санитарным и противопожарным нормам.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6498" y="1484784"/>
            <a:ext cx="7498080" cy="702172"/>
          </a:xfrm>
        </p:spPr>
        <p:txBody>
          <a:bodyPr>
            <a:normAutofit fontScale="90000"/>
          </a:bodyPr>
          <a:lstStyle/>
          <a:p>
            <a:r>
              <a:rPr lang="ru-RU" dirty="0"/>
              <a:t>Кабинеты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2060848"/>
            <a:ext cx="7498080" cy="4504084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социально-экономических дисциплин;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иностранного языка;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математики;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экономики организации;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статистики;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менеджмента;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маркетинга;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документационного обеспечения управления;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правового обеспечения профессиональной деятельности;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бухгалтерского учета;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финансов, налогов и налогообложения;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стандартизации, метрологии и подтверждения соответствия;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безопасности жизнедеятельности;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 коммерческой деятельности и логистики;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междисциплинарных курсов.</a:t>
            </a:r>
          </a:p>
          <a:p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146498" y="260648"/>
            <a:ext cx="7890080" cy="994122"/>
          </a:xfrm>
          <a:prstGeom prst="rect">
            <a:avLst/>
          </a:prstGeom>
        </p:spPr>
        <p:txBody>
          <a:bodyPr anchor="ctr">
            <a:normAutofit fontScale="97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>
              <a:tabLst>
                <a:tab pos="5114925" algn="l"/>
              </a:tabLst>
            </a:pP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Перечень кабинетов, лабораторий, мастерских и других помещений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2701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7890080" cy="562074"/>
          </a:xfrm>
        </p:spPr>
        <p:txBody>
          <a:bodyPr>
            <a:normAutofit fontScale="90000"/>
          </a:bodyPr>
          <a:lstStyle/>
          <a:p>
            <a:r>
              <a:rPr lang="ru-RU" dirty="0"/>
              <a:t>Лаборатории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196752"/>
            <a:ext cx="7890080" cy="1080120"/>
          </a:xfrm>
        </p:spPr>
        <p:txBody>
          <a:bodyPr>
            <a:normAutofit/>
          </a:bodyPr>
          <a:lstStyle/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информационных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технологий в профессиональной в деятельности;</a:t>
            </a:r>
          </a:p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технического оснащения торговых организаций и охраны труда;</a:t>
            </a:r>
          </a:p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товароведения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90089" y="2917214"/>
            <a:ext cx="786415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спортивный зал: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открытый стадион широкого профиля с элементами полосы препятствий;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стрелковый тир (в любой модификации, включая электронный) или место для стрельбы.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43608" y="4886315"/>
            <a:ext cx="789007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библиотека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читальный зал с выходом в сеть Интернет;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актовый зал.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064170" y="2224717"/>
            <a:ext cx="7869517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900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Спортивный </a:t>
            </a:r>
            <a:r>
              <a:rPr lang="ru-RU" sz="39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комплекс: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043608" y="4170601"/>
            <a:ext cx="7651509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900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Залы:</a:t>
            </a:r>
          </a:p>
        </p:txBody>
      </p:sp>
    </p:spTree>
    <p:extLst>
      <p:ext uri="{BB962C8B-B14F-4D97-AF65-F5344CB8AC3E}">
        <p14:creationId xmlns:p14="http://schemas.microsoft.com/office/powerpoint/2010/main" val="2798945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260648"/>
            <a:ext cx="7890080" cy="4800600"/>
          </a:xfrm>
        </p:spPr>
        <p:txBody>
          <a:bodyPr>
            <a:normAutofit fontScale="62500" lnSpcReduction="20000"/>
          </a:bodyPr>
          <a:lstStyle/>
          <a:p>
            <a:pPr marL="82296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ППССЗ должна обеспечивать: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выполнение обучающимися лабораторных работ 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практических занятий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включая как обязательный компонент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практические задания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использованием персональных компьютеров;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освоение обучающимися профессиональных модулей в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условиях созданной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соответствующей образовательной среды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образовательной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 или в организациях в зависимости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 специфики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вида деятельности.</a:t>
            </a:r>
          </a:p>
          <a:p>
            <a:pPr marL="82296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При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использовании электронных изданий образовательная организация должна обеспечить каждого обучающегося рабочим местом в компьютерном классе в соответствии с объемом изучаемых дисциплин.</a:t>
            </a:r>
          </a:p>
          <a:p>
            <a:pPr marL="82296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Образовательная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должна быть обеспечена необходимым комплектом лицензионного программного обеспечения.</a:t>
            </a:r>
          </a:p>
        </p:txBody>
      </p:sp>
    </p:spTree>
    <p:extLst>
      <p:ext uri="{BB962C8B-B14F-4D97-AF65-F5344CB8AC3E}">
        <p14:creationId xmlns:p14="http://schemas.microsoft.com/office/powerpoint/2010/main" val="761341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16632"/>
            <a:ext cx="7498080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b="1" i="1" u="sng" dirty="0" smtClean="0">
                <a:latin typeface="Times New Roman" pitchFamily="18" charset="0"/>
                <a:cs typeface="Times New Roman" pitchFamily="18" charset="0"/>
              </a:rPr>
              <a:t>Лицензионное </a:t>
            </a:r>
            <a:r>
              <a:rPr lang="ru-RU" sz="2700" b="1" i="1" u="sng" dirty="0">
                <a:latin typeface="Times New Roman" pitchFamily="18" charset="0"/>
                <a:cs typeface="Times New Roman" pitchFamily="18" charset="0"/>
              </a:rPr>
              <a:t>требование 3</a:t>
            </a:r>
            <a:r>
              <a:rPr lang="ru-RU" sz="2700" b="1" i="1" u="sng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i="1" dirty="0" smtClean="0"/>
              <a:t/>
            </a:r>
            <a:br>
              <a:rPr lang="ru-RU" sz="2000" i="1" dirty="0" smtClean="0"/>
            </a:br>
            <a:endParaRPr lang="ru-RU" sz="2000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2057400"/>
            <a:ext cx="7848872" cy="4611960"/>
          </a:xfrm>
        </p:spPr>
        <p:txBody>
          <a:bodyPr>
            <a:normAutofit fontScale="70000" lnSpcReduction="20000"/>
          </a:bodyPr>
          <a:lstStyle/>
          <a:p>
            <a:pPr marL="82296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Статья 12 .</a:t>
            </a:r>
          </a:p>
          <a:p>
            <a:pPr marL="82296" indent="0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ч.3. К основным образовательным программам относятся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82296" indent="0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основные общеобразовательные программы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образовательные программы дошкольного образования, образовательные программы начального общего образования, образовательные программы основного общего образования, образовательные программы среднего общего образования;</a:t>
            </a:r>
          </a:p>
          <a:p>
            <a:pPr marL="82296" indent="0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2)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основные профессиональные образовательные программы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82296" indent="0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образовательные программы среднего профессионального образования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программы подготовки квалифицированных рабочих, служащих, программы подготовки специалистов среднего звена;</a:t>
            </a:r>
          </a:p>
          <a:p>
            <a:pPr marL="82296" indent="0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б)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образовательные программы высшего образования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программы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бакалавриата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программы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специалитета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программы магистратуры, программы подготовки научно-педагогических кадров в аспирантуре (адъюнктуре), программы ординатуры, программы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ассистентуры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-стажировки;</a:t>
            </a:r>
          </a:p>
          <a:p>
            <a:pPr marL="82296" indent="0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3)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основные программы профессионального обучения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программы профессиональной подготовки по профессиям рабочих, должностям служащих, программы переподготовки рабочих, служащих, программы повышения квалификации рабочих, служащих.</a:t>
            </a:r>
          </a:p>
          <a:p>
            <a:pPr marL="82296" indent="0" algn="just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ч.4. К дополнительным образовательным программам относятся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82296" indent="0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дополнительные общеобразовательные программы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дополнительные общеразвивающие программы, дополнительные предпрофессиональные программы;</a:t>
            </a:r>
          </a:p>
          <a:p>
            <a:pPr marL="82296" indent="0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2)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дополнительные профессиональные программы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программы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повышения квалификации, программы профессиональной переподготовки.</a:t>
            </a:r>
          </a:p>
          <a:p>
            <a:endParaRPr lang="ru-RU" sz="2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764704"/>
            <a:ext cx="78488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	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Наличие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разработанных и утвержденных организацией, осуществляющей образовательную деятельность, образовательных программ в соответствии со статьей 12 Федерального закона «Об образовании в Российской Федерации»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74320"/>
            <a:ext cx="7890080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effectLst/>
                <a:latin typeface="Times New Roman" pitchFamily="18" charset="0"/>
                <a:cs typeface="Times New Roman" pitchFamily="18" charset="0"/>
              </a:rPr>
              <a:t>Статья 12 ФЗ «Об образовании в Российской Федерации»</a:t>
            </a:r>
            <a:endParaRPr lang="ru-RU" sz="32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15616" y="1524000"/>
            <a:ext cx="3657600" cy="4663440"/>
          </a:xfrm>
        </p:spPr>
        <p:txBody>
          <a:bodyPr>
            <a:normAutofit fontScale="47500" lnSpcReduction="20000"/>
          </a:bodyPr>
          <a:lstStyle/>
          <a:p>
            <a:pPr marL="82296" indent="0">
              <a:buNone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Образовательные программы дошкольного образования разрабатываются и утверждаются организацией, осуществляющей образовательную деятельность, в соответствии с федеральным государственным образовательным стандартом дошкольного образования и с учетом соответствующих примерных образовательных программ дошкольного образования.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73216" y="1524000"/>
            <a:ext cx="4160472" cy="4663440"/>
          </a:xfrm>
        </p:spPr>
        <p:txBody>
          <a:bodyPr>
            <a:normAutofit fontScale="47500" lnSpcReduction="20000"/>
          </a:bodyPr>
          <a:lstStyle/>
          <a:p>
            <a:pPr marL="82296" indent="0">
              <a:buNone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Организации, осуществляющие образовательную деятельность по имеющим государственную аккредитацию образовательным программам (за исключением образовательных программ высшего образования, реализуемых на основе образовательных стандартов, утвержденных образовательными организациями высшего образования самостоятельно), разрабатывают образовательные программы в соответствии с федеральными государственными образовательными стандартами и с учетом соответствующих примерных основных образовательных программ.</a:t>
            </a:r>
          </a:p>
          <a:p>
            <a:pPr marL="82296" indent="0">
              <a:buNone/>
            </a:pPr>
            <a:endParaRPr lang="ru-RU" sz="29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825678"/>
            <a:ext cx="7920880" cy="3347029"/>
          </a:xfrm>
        </p:spPr>
        <p:txBody>
          <a:bodyPr>
            <a:noAutofit/>
          </a:bodyPr>
          <a:lstStyle/>
          <a:p>
            <a:pPr algn="just"/>
            <a:r>
              <a:rPr lang="ru-RU" sz="2000" i="1" dirty="0">
                <a:effectLst/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i="1" dirty="0" smtClean="0">
                <a:effectLst/>
                <a:latin typeface="Times New Roman" pitchFamily="18" charset="0"/>
                <a:cs typeface="Times New Roman" pitchFamily="18" charset="0"/>
              </a:rPr>
              <a:t>Наличие в штате лицензиата или привлечение им на ином законном основании педагогических работников, имеющих профессиональное образование, обладающих соответствующей квалификацией, имеющих стаж работы, необходимый для осуществления образовательной деятельности по реализуемым образовательным программам, и соответствующих требованиям статьи 46 Федерального закона "Об образовании в Российской Федерации", а также требованиям федеральных государственных образовательных стандартов, федеральным государственным требованиям и (или) образовательным стандартам</a:t>
            </a:r>
            <a:r>
              <a:rPr lang="ru-RU" sz="2000" i="1" dirty="0"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4941168"/>
            <a:ext cx="7848872" cy="1296144"/>
          </a:xfrm>
        </p:spPr>
        <p:txBody>
          <a:bodyPr>
            <a:normAutofit/>
          </a:bodyPr>
          <a:lstStyle/>
          <a:p>
            <a:pPr marL="82296" indent="0" algn="just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Право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занятие педагогической деятельностью имеют лица,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имеющие среднее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профессиональное или высшее образование и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отвечающие квалификационным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требованиям, указанным в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квалификационных справочниках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и (или) профессиональным стандартам.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971601" y="364014"/>
            <a:ext cx="79208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sz="2400" b="1" i="1" u="sng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Лицензионное требование 4.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971599" y="4372272"/>
            <a:ext cx="792088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2296" lvl="0" algn="ctr">
              <a:spcBef>
                <a:spcPts val="600"/>
              </a:spcBef>
              <a:buClr>
                <a:srgbClr val="3891A7"/>
              </a:buClr>
              <a:buSzPct val="80000"/>
            </a:pP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Статья 46. Право на занятие педагогической деятельностью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955" y="1040542"/>
            <a:ext cx="7890080" cy="864096"/>
          </a:xfrm>
        </p:spPr>
        <p:txBody>
          <a:bodyPr>
            <a:noAutofit/>
          </a:bodyPr>
          <a:lstStyle/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</a:t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"Квалификационные характеристики должностей работников образования"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42628" y="2708920"/>
            <a:ext cx="7962088" cy="3381310"/>
          </a:xfrm>
        </p:spPr>
        <p:txBody>
          <a:bodyPr>
            <a:normAutofit lnSpcReduction="10000"/>
          </a:bodyPr>
          <a:lstStyle/>
          <a:p>
            <a:pPr marL="82296" indent="0">
              <a:buNone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Преподаватель</a:t>
            </a:r>
          </a:p>
          <a:p>
            <a:pPr marL="266700" indent="-3175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Высшее профессиональное образование или среднее профессиональное образование по направлению подготовки "Образование и педагогика" или в области, соответствующей преподаваемому предмету, без предъявления требований к стажу работы, </a:t>
            </a:r>
          </a:p>
          <a:p>
            <a:pPr marL="266700" indent="-3175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либо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высшее профессиональное образование или среднее профессиональное образование и дополнительное профессиональное образование по направлению деятельности в образовательном учреждении без предъявления требований к стажу работы.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332656"/>
            <a:ext cx="796208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rgbClr val="4F271C">
                    <a:satMod val="130000"/>
                  </a:srgb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Единый квалификационный справочник должностей руководителей, специалистов и служащих</a:t>
            </a:r>
            <a:endParaRPr lang="ru-RU" sz="2000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971600" y="1998239"/>
            <a:ext cx="7962088" cy="452556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к квалификации: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332656"/>
            <a:ext cx="7848872" cy="5976664"/>
          </a:xfrm>
        </p:spPr>
        <p:txBody>
          <a:bodyPr>
            <a:normAutofit lnSpcReduction="10000"/>
          </a:bodyPr>
          <a:lstStyle/>
          <a:p>
            <a:pPr marL="82296" indent="0"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 дополнительного образования (включая старшего)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/>
              <a:t>Высшее профессиональное образование или среднее профессиональное образование в области, соответствующей профилю кружка, секции, студии, клубного и иного детского объединения без предъявления требований к стажу </a:t>
            </a:r>
            <a:r>
              <a:rPr lang="ru-RU" sz="2000" dirty="0" smtClean="0"/>
              <a:t>работы,</a:t>
            </a:r>
            <a:r>
              <a:rPr lang="en-US" sz="2000" dirty="0" smtClean="0"/>
              <a:t>$</a:t>
            </a:r>
          </a:p>
          <a:p>
            <a:r>
              <a:rPr lang="ru-RU" sz="2000" dirty="0" smtClean="0"/>
              <a:t>либо </a:t>
            </a:r>
            <a:r>
              <a:rPr lang="ru-RU" sz="2000" dirty="0"/>
              <a:t>высшее профессиональное образование или среднее профессиональное образование и дополнительное профессиональное образование по направлению "Образование и педагогика" без предъявления требований к стажу работы.</a:t>
            </a:r>
          </a:p>
          <a:p>
            <a:r>
              <a:rPr lang="ru-RU" sz="2000" dirty="0"/>
              <a:t>Для старшего педагога дополнительного образования - высшее профессиональное образование и стаж педагогической работы не менее 2 лет.</a:t>
            </a:r>
          </a:p>
          <a:p>
            <a:pPr>
              <a:buNone/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	(п.9. Лица, не имеющие специальной подготовки или стажа работы, установленных в разделе "Требования к квалификации", но обладающие достаточным практическим опытом и компетентностью, выполняющие качественно и в полном объеме возложенные на них должностные обязанности, по рекомендации аттестационной комиссии, в порядке исключения, могут быть назначены на соответствующие должности так же, как и лица, имеющие специальную подготовку и стаж работы)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u="sng" dirty="0" smtClean="0">
                <a:effectLst/>
                <a:latin typeface="Times New Roman" pitchFamily="18" charset="0"/>
                <a:cs typeface="Times New Roman" pitchFamily="18" charset="0"/>
              </a:rPr>
              <a:t>Нормативные документы, регламентирующие осуществление лицензионного контроля:</a:t>
            </a:r>
            <a:endParaRPr lang="ru-RU" sz="2400" b="1" u="sng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640" y="1424487"/>
            <a:ext cx="7498080" cy="3637384"/>
          </a:xfrm>
        </p:spPr>
        <p:txBody>
          <a:bodyPr anchor="ctr">
            <a:normAutofit/>
          </a:bodyPr>
          <a:lstStyle/>
          <a:p>
            <a:pPr marL="425196" indent="-342900" algn="just">
              <a:buFont typeface="+mj-lt"/>
              <a:buAutoNum type="arabicPeriod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Федеральный закон от 26 декабря 2008 г.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№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294-ФЗ «О защите прав юридических лиц и индивидуальных предпринимателей при осуществлении государственного контроля (надзора) и муниципального контроля»;</a:t>
            </a:r>
          </a:p>
          <a:p>
            <a:pPr marL="425196" indent="-342900" algn="just">
              <a:buFont typeface="+mj-lt"/>
              <a:buAutoNum type="arabicPeriod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Федеральный закон от 4 мая 2011 г. №99-ФЗ «О лицензировании отдельных видов деятельности»;</a:t>
            </a:r>
          </a:p>
          <a:p>
            <a:pPr marL="425196" indent="-342900">
              <a:buFont typeface="+mj-lt"/>
              <a:buAutoNum type="arabicPeriod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Федеральный закон от 29 декабря 2012 г. № 273-ФЗ «Об образовании в Российской Федерации»;</a:t>
            </a:r>
          </a:p>
          <a:p>
            <a:pPr marL="425196" indent="-342900">
              <a:buFont typeface="+mj-lt"/>
              <a:buAutoNum type="arabicPeriod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Постановление Правительства РФ от 28 октября 2013 г.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№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966 «О лицензировании образовательной деятельности»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7890080" cy="1143000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ФГОС СПО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196752"/>
            <a:ext cx="7890080" cy="5472608"/>
          </a:xfrm>
        </p:spPr>
        <p:txBody>
          <a:bodyPr>
            <a:normAutofit fontScale="92500" lnSpcReduction="20000"/>
          </a:bodyPr>
          <a:lstStyle/>
          <a:p>
            <a:pPr marL="82296" indent="0" algn="just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Реализация ППССЗ должна обеспечиваться педагогическими кадрами, имеющими высшее образование, соответствующее профилю преподаваемой дисциплины (модуля). Опыт деятельности в организациях соответствующей профессиональной сферы является обязательным для преподавателей, отвечающих за освоение обучающимся профессионального учебного цикла. Преподаватели получают дополнительное профессиональное образование по программам повышения квалификации, в том числе в форме стажировки в профильных организациях не реже 1 раза в 3 года.</a:t>
            </a:r>
          </a:p>
          <a:p>
            <a:pPr marL="82296" indent="0" algn="just">
              <a:buNone/>
            </a:pP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Реализация 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ППКРС должна обеспечиваться педагогическими кадрами, имеющими среднее профессиональное или высшее образование, соответствующее профилю преподаваемой дисциплины (модуля). Мастера производственного обучения должны иметь на 1 - 2 разряда по профессии рабочего выше, чем предусмотрено ФГОС СПО для выпускников. Опыт деятельности в организациях соответствующей профессиональной сферы является обязательным для преподавателей, отвечающих за освоение обучающимся профессионального учебного цикла, эти преподаватели и мастера производственного обучения получают дополнительное профессиональное образование по программам повышения квалификации, в том числе в форме стажировки в профильных организациях не реже 1 раза в 3 года.</a:t>
            </a: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6444" y="836712"/>
            <a:ext cx="7938044" cy="2362274"/>
          </a:xfrm>
        </p:spPr>
        <p:txBody>
          <a:bodyPr>
            <a:normAutofit/>
          </a:bodyPr>
          <a:lstStyle/>
          <a:p>
            <a:pPr algn="just"/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i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Наличие </a:t>
            </a:r>
            <a:r>
              <a:rPr lang="ru-RU" sz="200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печатных и (или) электронных образовательных и информационных ресурсов по реализуемым в соответствии с лицензией образовательным программам, соответствующих требованиям федеральных государственных образовательных стандартов, федеральным государственным требованиям и (или) образовательным стандартам, в соответствии со статьей 18 Федерального закона "Об образовании в Российской Федерации</a:t>
            </a:r>
            <a:r>
              <a:rPr lang="ru-RU" sz="2000" i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endParaRPr lang="ru-RU" sz="2000" i="1" dirty="0"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85227" y="4221088"/>
            <a:ext cx="7965147" cy="1699791"/>
          </a:xfrm>
        </p:spPr>
        <p:txBody>
          <a:bodyPr>
            <a:normAutofit/>
          </a:bodyPr>
          <a:lstStyle/>
          <a:p>
            <a:pPr marL="82296" indent="0" algn="just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Библиотечный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фонд должен быть укомплектован печатными и (или) электронными учебными изданиями (включая учебники и учебные пособия), методическими и периодическими изданиями по всем входящим в реализуемые основные образовательные программы учебным предметам, курсам, дисциплинам (модулям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26444" y="188640"/>
            <a:ext cx="786428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sz="2400" b="1" i="1" u="sng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Лицензионное требование 5.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026445" y="3356094"/>
            <a:ext cx="78642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2296" lvl="0" algn="ctr">
              <a:spcBef>
                <a:spcPts val="600"/>
              </a:spcBef>
              <a:buClr>
                <a:srgbClr val="3891A7"/>
              </a:buClr>
              <a:buSzPct val="80000"/>
            </a:pP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Статья 18. Печатные и электронные образовательные и информационные ресурсы</a:t>
            </a:r>
          </a:p>
        </p:txBody>
      </p:sp>
    </p:spTree>
    <p:extLst>
      <p:ext uri="{BB962C8B-B14F-4D97-AF65-F5344CB8AC3E}">
        <p14:creationId xmlns:p14="http://schemas.microsoft.com/office/powerpoint/2010/main" val="3174954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58614"/>
            <a:ext cx="7498080" cy="2074242"/>
          </a:xfrm>
        </p:spPr>
        <p:txBody>
          <a:bodyPr>
            <a:noAutofit/>
          </a:bodyPr>
          <a:lstStyle/>
          <a:p>
            <a:r>
              <a:rPr lang="ru-RU" sz="4800" b="1" dirty="0" smtClean="0"/>
              <a:t>ФГОС НОО</a:t>
            </a:r>
            <a:br>
              <a:rPr lang="ru-RU" sz="4800" b="1" dirty="0" smtClean="0"/>
            </a:br>
            <a:r>
              <a:rPr lang="ru-RU" sz="4800" b="1" dirty="0" smtClean="0"/>
              <a:t>ФГОС ООО</a:t>
            </a:r>
            <a:br>
              <a:rPr lang="ru-RU" sz="4800" b="1" dirty="0" smtClean="0"/>
            </a:br>
            <a:r>
              <a:rPr lang="ru-RU" sz="4800" b="1" dirty="0" smtClean="0"/>
              <a:t>ФГОС СОО</a:t>
            </a:r>
            <a:endParaRPr lang="ru-RU" sz="4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3068960"/>
            <a:ext cx="7920880" cy="3672408"/>
          </a:xfrm>
        </p:spPr>
        <p:txBody>
          <a:bodyPr>
            <a:normAutofit/>
          </a:bodyPr>
          <a:lstStyle/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менее одного учебника в печатной и (или) электронной форме, достаточного для освоения программы учебного предмета на каждого обучающегося по каждому учебному предмету, входящему в обязательную часть учебного плана основной образовательной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программы;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менее одного учебника в печатной и (или) электронной форме или учебного пособия, достаточного для освоения программы учебного предмета на каждого обучающегося по каждому учебному предмету, входящему в часть, формируемую участниками образовательных отношений, учебного плана основной образовательной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2348880"/>
            <a:ext cx="81061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2296" lvl="0" algn="ctr">
              <a:spcBef>
                <a:spcPts val="600"/>
              </a:spcBef>
              <a:buClr>
                <a:srgbClr val="3891A7"/>
              </a:buClr>
              <a:buSzPct val="80000"/>
            </a:pPr>
            <a:r>
              <a:rPr lang="ru-RU" sz="2000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 обеспеченности образовательной деятельности учебными изданиями определяется исходя из расчета:</a:t>
            </a:r>
          </a:p>
        </p:txBody>
      </p:sp>
    </p:spTree>
    <p:extLst>
      <p:ext uri="{BB962C8B-B14F-4D97-AF65-F5344CB8AC3E}">
        <p14:creationId xmlns:p14="http://schemas.microsoft.com/office/powerpoint/2010/main" val="2146030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7" y="116632"/>
            <a:ext cx="7508367" cy="1143000"/>
          </a:xfrm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ru-RU" sz="4800" b="1" dirty="0" smtClean="0"/>
              <a:t>ФГОС СПО</a:t>
            </a:r>
            <a:endParaRPr lang="ru-RU" sz="4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340768"/>
            <a:ext cx="7776864" cy="5221560"/>
          </a:xfrm>
        </p:spPr>
        <p:txBody>
          <a:bodyPr>
            <a:normAutofit fontScale="55000" lnSpcReduction="2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обучающийся должен быть обеспечен не менее чем одним учебным печатным и/или электронным изданием по каждой дисциплине общепрофессионального учебного цикла и одним учебно-методическим печатным и/или электронным изданием по каждому междисциплинарному курсу (включая электронные базы периодических изданий).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Библиотечный фонд должен быть укомплектован печатными и/или электронными изданиями основной и дополнительной учебной литературы по дисциплинам всех учебных циклов, изданными за последние 5 лет.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Библиотечный фонд, помимо учебной литературы, должен включать официальные, справочно-библиографические и периодические издания в расчете 1 - 2 экземпляра на каждые 100 обучающихся.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Каждому обучающемуся должен быть обеспечен доступ к комплектам библиотечного фонда, состоящим не менее чем из 3 наименований отечественных журналов.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Образовательная организация должна предоставить обучающимся возможность оперативного обмена информацией с отечественными организациями, в том числе образовательными организациями, и доступ к современным профессиональным базам данных и информационным ресурсам сети Интернет.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0192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484784"/>
            <a:ext cx="7962088" cy="3312368"/>
          </a:xfrm>
        </p:spPr>
        <p:txBody>
          <a:bodyPr>
            <a:normAutofit/>
          </a:bodyPr>
          <a:lstStyle/>
          <a:p>
            <a:pPr marL="82296" indent="0" algn="just">
              <a:buNone/>
            </a:pPr>
            <a:r>
              <a:rPr lang="ru-RU" sz="1600" i="1" dirty="0" smtClean="0">
                <a:solidFill>
                  <a:srgbClr val="4F271C">
                    <a:satMod val="130000"/>
                  </a:srgb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	</a:t>
            </a:r>
            <a:r>
              <a:rPr lang="ru-RU" sz="2000" i="1" dirty="0" smtClean="0">
                <a:solidFill>
                  <a:srgbClr val="4F271C">
                    <a:satMod val="130000"/>
                  </a:srgb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Наличие </a:t>
            </a:r>
            <a:r>
              <a:rPr lang="ru-RU" sz="2000" i="1" dirty="0">
                <a:solidFill>
                  <a:srgbClr val="4F271C">
                    <a:satMod val="130000"/>
                  </a:srgb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 соответствии с пунктом 2 статьи 40 Федерального закона "О санитарно-эпидемиологическом благополучии населения" санитарно-эпидемиологического заключения о соответствии санитарным правилам зданий, строений, сооружений, помещений, оборудования и иного имущества, которые предполагается использовать для осуществления образовательной деятельности, учитывающего в том числе требования статьи 17 Федерального закона "О санитарно-эпидемиологическом благополучии населения", также статьи 41 Федерального закона "Об образовании в Российской Федерации</a:t>
            </a:r>
            <a:r>
              <a:rPr lang="ru-RU" sz="2000" i="1" dirty="0" smtClean="0">
                <a:solidFill>
                  <a:srgbClr val="4F271C">
                    <a:satMod val="130000"/>
                  </a:srgb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"</a:t>
            </a:r>
            <a:endParaRPr lang="ru-RU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115616" y="404664"/>
            <a:ext cx="771170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sz="2400" b="1" i="1" u="sng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Лицензионное требование 6. </a:t>
            </a:r>
          </a:p>
        </p:txBody>
      </p:sp>
    </p:spTree>
    <p:extLst>
      <p:ext uri="{BB962C8B-B14F-4D97-AF65-F5344CB8AC3E}">
        <p14:creationId xmlns:p14="http://schemas.microsoft.com/office/powerpoint/2010/main" val="3122005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1166843"/>
            <a:ext cx="784887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	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Наличие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образовательной организации безопасных условий обучения, воспитания обучающихся, присмотра и ухода за обучающимися, их содержания в соответствии с установленными нормами, обеспечивающими жизнь и здоровье обучающихся, работников образовательной организации, с учетом соответствующих требований, установленных в федеральных государственных образовательных стандартах, федеральных государственных требованиях и (или) образовательных стандартах, в соответствии с частью 6 статьи 28 Федерального закона "Об образовании в Российской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Федерации».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15616" y="404664"/>
            <a:ext cx="771170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sz="2400" b="1" i="1" u="sng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Лицензионное требование </a:t>
            </a:r>
            <a:r>
              <a:rPr lang="ru-RU" sz="2400" b="1" i="1" u="sng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7. </a:t>
            </a:r>
            <a:endParaRPr lang="ru-RU" sz="2400" b="1" i="1" u="sng" dirty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036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5352" y="1093416"/>
            <a:ext cx="7939136" cy="1615504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80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Наличие у профессиональной образовательной организации, образовательной организации высшего образования, организации, осуществляющей образовательную деятельность по основным программам профессионального обучения, специальных условий для получения образования обучающимися с ограниченными возможностями здоровья в соответствии со статьей 79 Федерального закона "Об образовании в Российской Федерации</a:t>
            </a:r>
            <a:r>
              <a:rPr lang="ru-RU" sz="1800" i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endParaRPr lang="ru-RU" sz="1800" i="1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2863999"/>
            <a:ext cx="7704856" cy="3661346"/>
          </a:xfrm>
        </p:spPr>
        <p:txBody>
          <a:bodyPr>
            <a:normAutofit fontScale="85000" lnSpcReduction="20000"/>
          </a:bodyPr>
          <a:lstStyle/>
          <a:p>
            <a:pPr marL="82296" indent="0" algn="ctr"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Статья 79. Организация получения образования обучающимися с ограниченными возможностями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здоровья</a:t>
            </a:r>
          </a:p>
          <a:p>
            <a:pPr marL="82296" indent="0" algn="ctr">
              <a:buNone/>
            </a:pP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 algn="just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Ч.3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Под специальными условиями для получения образования обучающимися с ограниченными возможностями здоровья в настоящем Федеральном законе понимаются условия обучения, воспитания и развития таких обучающихся, включающие в себя использование специальных образовательных программ и методов обучения и воспитания, специальных учебников, учебных пособий и дидактических материалов, специальных технических средств обучения коллективного и индивидуального пользования, предоставление услуг ассистента (помощника), оказывающего обучающимся необходимую техническую помощь, проведение групповых и индивидуальных коррекционных занятий, обеспечение доступа в здания организаций, осуществляющих образовательную деятельность, и другие условия, без которых невозможно или затруднено освоение образовательных программ обучающимися с ограниченными возможностями здоровья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476672"/>
            <a:ext cx="77768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sz="2400" b="1" i="1" u="sng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Лицензионное требование 8. </a:t>
            </a:r>
          </a:p>
        </p:txBody>
      </p:sp>
    </p:spTree>
    <p:extLst>
      <p:ext uri="{BB962C8B-B14F-4D97-AF65-F5344CB8AC3E}">
        <p14:creationId xmlns:p14="http://schemas.microsoft.com/office/powerpoint/2010/main" val="2895647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8370" y="1124744"/>
            <a:ext cx="7864110" cy="1786210"/>
          </a:xfrm>
        </p:spPr>
        <p:txBody>
          <a:bodyPr>
            <a:normAutofit/>
          </a:bodyPr>
          <a:lstStyle/>
          <a:p>
            <a:pPr algn="just"/>
            <a:r>
              <a:rPr lang="ru-RU" sz="1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Наличие </a:t>
            </a:r>
            <a:r>
              <a:rPr lang="ru-RU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организациях, осуществляющих образовательную деятельность по реализации образовательных программ высшего образования и дополнительных профессиональных программ, научных работников в соответствии со статьей 50 Федерального закона "Об образовании в Российской Федерации</a:t>
            </a:r>
            <a:r>
              <a:rPr lang="ru-RU" sz="1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".</a:t>
            </a:r>
            <a:endParaRPr lang="ru-RU" sz="1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28370" y="3356992"/>
            <a:ext cx="7864110" cy="3168352"/>
          </a:xfrm>
        </p:spPr>
        <p:txBody>
          <a:bodyPr>
            <a:normAutofit/>
          </a:bodyPr>
          <a:lstStyle/>
          <a:p>
            <a:pPr marL="82296" indent="0" algn="ctr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Статья 50. Научно-педагогические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работники</a:t>
            </a:r>
          </a:p>
          <a:p>
            <a:pPr marL="82296" indent="0" algn="just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В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организациях, осуществляющих образовательную деятельность по реализации образовательных программ высшего образования и дополнительных профессиональных программ, предусматриваются должности педагогических работников и научных работников, которые относятся к научно-педагогическим работникам. Педагогические работники относятся к профессорско-преподавательскому составу указанных организаций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28370" y="562010"/>
            <a:ext cx="78641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sz="2400" b="1" i="1" u="sng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Лицензионное требование 9</a:t>
            </a:r>
          </a:p>
        </p:txBody>
      </p:sp>
    </p:spTree>
    <p:extLst>
      <p:ext uri="{BB962C8B-B14F-4D97-AF65-F5344CB8AC3E}">
        <p14:creationId xmlns:p14="http://schemas.microsoft.com/office/powerpoint/2010/main" val="3928915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063258"/>
            <a:ext cx="7890080" cy="2808312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i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Наличие </a:t>
            </a:r>
            <a:r>
              <a:rPr lang="ru-RU" sz="200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договора, заключенного между организациями, осуществляющими образовательную деятельность, о сетевой форме реализации образовательных программ, а также совместно разработанных и утвержденных организациями, осуществляющими образовательную деятельность, образовательных программ в соответствии со статьей 15 Федерального закона "Об образовании в Российской Федерации" - для образовательных программ, реализуемых организацией, осуществляющей образовательную деятельность, с использованием сетевой формы </a:t>
            </a:r>
            <a:r>
              <a:rPr lang="ru-RU" sz="2000" i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реализации </a:t>
            </a:r>
            <a:r>
              <a:rPr lang="ru-RU" sz="200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образовательных </a:t>
            </a:r>
            <a:r>
              <a:rPr lang="ru-RU" sz="2000" i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</a:t>
            </a:r>
            <a:endParaRPr lang="ru-RU" sz="2000" i="1" dirty="0">
              <a:effectLst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1720" y="260648"/>
            <a:ext cx="5184576" cy="799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992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304800"/>
            <a:ext cx="7818072" cy="819944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Статья 15. Сетевая форма реализации образовательных 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программ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135063"/>
            <a:ext cx="7962088" cy="5592688"/>
          </a:xfrm>
        </p:spPr>
        <p:txBody>
          <a:bodyPr>
            <a:normAutofit fontScale="77500" lnSpcReduction="20000"/>
          </a:bodyPr>
          <a:lstStyle/>
          <a:p>
            <a:pPr marL="82296" indent="0" algn="just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Сетевая форма реализации образовательных программ обеспечивает возможность освоения обучающимся образовательной программы с использованием ресурсов нескольких организаций, осуществляющих образовательную деятельность, в том числе иностранных, а также при необходимости с использованием ресурсов иных организаций.</a:t>
            </a:r>
          </a:p>
          <a:p>
            <a:pPr marL="82296" indent="0" algn="just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договоре о сетевой форме реализации образовательных программ указываются:</a:t>
            </a:r>
          </a:p>
          <a:p>
            <a:pPr marL="82296" indent="0" algn="just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вид, уровень и (или) направленность образовательной программы (часть образовательной программы определенных уровня, вида и направленности), реализуемой с использованием сетевой формы;</a:t>
            </a:r>
          </a:p>
          <a:p>
            <a:pPr marL="82296" indent="0" algn="just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статус обучающихся в организациях, указанных в части 1 настоящей статьи, правила приема на обучение по образовательной программе, реализуемой с использованием сетевой формы, порядок организации академической мобильности обучающихся (для обучающихся по основным профессиональным образовательным программам), осваивающих образовательную программу, реализуемую с использованием сетевой формы;</a:t>
            </a:r>
          </a:p>
          <a:p>
            <a:pPr marL="82296" indent="0" algn="just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 условия и порядок осуществления образовательной деятельности по образовательной программе, реализуемой посредством сетевой формы, в том числе распределение обязанностей между организациями, указанными в части 1 настоящей статьи, порядок реализации образовательной программы, характер и объем ресурсов, используемых каждой организацией, реализующей образовательные программы посредством сетевой формы;</a:t>
            </a:r>
          </a:p>
          <a:p>
            <a:pPr marL="82296" indent="0" algn="just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4) выдаваемые документ или документы об образовании и (или) о квалификации, документ или документы об обучении, а также организации, осуществляющие образовательную деятельность, которыми выдаются указанные документы;</a:t>
            </a:r>
          </a:p>
          <a:p>
            <a:pPr marL="82296" indent="0" algn="just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5) срок действия договора, порядок его изменения и прекращения.</a:t>
            </a:r>
          </a:p>
        </p:txBody>
      </p:sp>
    </p:spTree>
    <p:extLst>
      <p:ext uri="{BB962C8B-B14F-4D97-AF65-F5344CB8AC3E}">
        <p14:creationId xmlns:p14="http://schemas.microsoft.com/office/powerpoint/2010/main" val="2043590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b="1" u="sng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Основания для включения плановой проверки лицензиата в ежегодный план проведения плановых проверок: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39496" indent="-457200" algn="just">
              <a:buFont typeface="+mj-lt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Истечение одного года со дня принятия решения о предоставлении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лицензии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539496" indent="-457200" algn="just">
              <a:buFont typeface="+mj-lt"/>
              <a:buAutoNum type="arabicPeriod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стечение трех лет со дня окончания последней плановой проверки лицензиата.</a:t>
            </a:r>
          </a:p>
          <a:p>
            <a:pPr marL="539496" indent="-457200" algn="just">
              <a:buFont typeface="+mj-lt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Истечение установленного Правительством Российской Федерации срока со дня окончания последней плановой проверки лицензиата в сферах здравоохранения,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образования, в социальной сфере.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(не чаще 1 раза в 2 года для организаций, реализующих программы дошкольного, начального общего, основного общего, среднего общего образования)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962088" cy="114300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Кодекс </a:t>
            </a:r>
            <a:r>
              <a:rPr lang="ru-RU" sz="2800" dirty="0"/>
              <a:t>Российской Федерации об административных </a:t>
            </a:r>
            <a:r>
              <a:rPr lang="ru-RU" sz="2800" dirty="0" smtClean="0"/>
              <a:t>правонарушениях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447800"/>
            <a:ext cx="7890080" cy="4800600"/>
          </a:xfrm>
        </p:spPr>
        <p:txBody>
          <a:bodyPr>
            <a:normAutofit fontScale="85000" lnSpcReduction="10000"/>
          </a:bodyPr>
          <a:lstStyle/>
          <a:p>
            <a:pPr marL="82296" indent="0" algn="ctr">
              <a:buNone/>
            </a:pP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Статья 19.20. Осуществление деятельности, не связанной с извлечением прибыли, без специального разрешения (лицензии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marL="82296" indent="0" algn="ctr">
              <a:buNone/>
            </a:pP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Осуществление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деятельности, не связанной с извлечением прибыли, с нарушением требований и условий, предусмотренных специальным разрешением (лицензией), если такое разрешение (лицензия) обязательно (обязательна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),влечет предупреждение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или наложение административного штрафа на граждан в размере от трехсот до пятисот рублей; на должностных лиц - от пятнадцати тысяч до двадцати пяти тысяч рублей; на лиц, осуществляющих предпринимательскую деятельность без образования юридического лица, - от пяти тысяч до десяти тысяч рублей; на юридических лиц - от ста тысяч до ста пятидесяти тысяч рублей.</a:t>
            </a:r>
          </a:p>
          <a:p>
            <a:pPr algn="just"/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Осуществление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деятельности, не связанной с извлечением прибыли, с грубым нарушением требований и условий, предусмотренных специальным разрешением (лицензией), если специальное разрешение (лицензия) обязательно (обязательна),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влечет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наложение административного штрафа на должностных лиц в размере от двадцати тысяч до тридцати тысяч рублей; на лиц, осуществляющих предпринимательскую деятельность без образования юридического лица, - от десяти тысяч до двадцати тысяч рублей или административное приостановление деятельности на срок до девяноста суток; на юридических лиц - от ста пятидесяти тысяч до двухсот пятидесяти тысяч рублей или административное приостановление деятельности на срок до девяноста суток.</a:t>
            </a:r>
          </a:p>
          <a:p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1535061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116632"/>
            <a:ext cx="7498080" cy="85010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b="1" u="sng" dirty="0" smtClean="0">
                <a:effectLst/>
                <a:latin typeface="Times New Roman" pitchFamily="18" charset="0"/>
                <a:cs typeface="Times New Roman" pitchFamily="18" charset="0"/>
              </a:rPr>
              <a:t>Внеплановая выездная проверка лицензиата проводится по следующим основаниям:</a:t>
            </a:r>
            <a:endParaRPr lang="ru-RU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640" y="1124744"/>
            <a:ext cx="7498080" cy="5400600"/>
          </a:xfrm>
        </p:spPr>
        <p:txBody>
          <a:bodyPr>
            <a:normAutofit lnSpcReduction="10000"/>
          </a:bodyPr>
          <a:lstStyle/>
          <a:p>
            <a:pPr marL="539496" indent="-457200" algn="just"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Истечение срока исполнения лицензиатом ранее выданного лицензирующим органом предписания об устранении выявленного нарушения лицензионных требований.</a:t>
            </a:r>
          </a:p>
          <a:p>
            <a:pPr marL="539496" indent="-457200" algn="just"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Поступление в лицензирующий орган обращений, заявлений граждан, в том числе индивидуальных предпринимателей, юридических лиц, информации от органов государственной власти, органов местного самоуправления, средств массовой информации о фактах грубых нарушений лицензиатом лицензионных требований.</a:t>
            </a:r>
          </a:p>
          <a:p>
            <a:pPr marL="539496" indent="-457200" algn="just"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Истечение срока, на который было приостановлено действие лицензии.</a:t>
            </a:r>
            <a:endParaRPr lang="ru-RU" sz="2000" dirty="0" smtClean="0">
              <a:latin typeface="Times New Roman" pitchFamily="18" charset="0"/>
              <a:cs typeface="Times New Roman" pitchFamily="18" charset="0"/>
              <a:hlinkClick r:id=""/>
            </a:endParaRPr>
          </a:p>
          <a:p>
            <a:pPr marL="539496" indent="-457200" algn="just"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Наличие ходатайства лицензиата о проведении лицензирующим органом внеплановой выездной проверки в целях установления факта досрочного исполнения предписания лицензирующего органа.</a:t>
            </a:r>
          </a:p>
          <a:p>
            <a:pPr marL="539496" indent="-457200" algn="just"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Наличие приказа (распоряжения), изданного лицензирующим органом в соответствии с поручением Президента Российской Федерации или Правительства Российской Федерации.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971600" y="1988840"/>
            <a:ext cx="8172400" cy="214625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Лицензионные требования к лицензиату при осуществлении образовательной деятельности</a:t>
            </a:r>
          </a:p>
        </p:txBody>
      </p:sp>
    </p:spTree>
    <p:extLst>
      <p:ext uri="{BB962C8B-B14F-4D97-AF65-F5344CB8AC3E}">
        <p14:creationId xmlns:p14="http://schemas.microsoft.com/office/powerpoint/2010/main" val="119950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971600" y="116632"/>
            <a:ext cx="8172400" cy="773400"/>
          </a:xfrm>
        </p:spPr>
        <p:txBody>
          <a:bodyPr>
            <a:normAutofit/>
          </a:bodyPr>
          <a:lstStyle/>
          <a:p>
            <a:pPr algn="ctr"/>
            <a:r>
              <a:rPr lang="ru-RU" sz="2400" b="1" i="1" u="sng" dirty="0">
                <a:latin typeface="Times New Roman" pitchFamily="18" charset="0"/>
                <a:cs typeface="Times New Roman" pitchFamily="18" charset="0"/>
              </a:rPr>
              <a:t>Лицензионное требование 1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908720"/>
            <a:ext cx="7344816" cy="1948914"/>
          </a:xfrm>
        </p:spPr>
        <p:txBody>
          <a:bodyPr>
            <a:noAutofit/>
          </a:bodyPr>
          <a:lstStyle/>
          <a:p>
            <a:pPr marL="3175" indent="-3175" algn="just">
              <a:buNone/>
            </a:pP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Наличие </a:t>
            </a:r>
            <a:r>
              <a:rPr lang="ru-RU" sz="2400" b="1" i="1" u="sng" dirty="0" smtClean="0">
                <a:latin typeface="Times New Roman" pitchFamily="18" charset="0"/>
                <a:cs typeface="Times New Roman" pitchFamily="18" charset="0"/>
              </a:rPr>
              <a:t>на праве собственности или ином законном основании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зданий, строений, сооружений, помещений и территорий, необходимых для осуществления образовательной деятельности по заявленным к лицензированию образовательным программам.</a:t>
            </a: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072431"/>
              </p:ext>
            </p:extLst>
          </p:nvPr>
        </p:nvGraphicFramePr>
        <p:xfrm>
          <a:off x="1064212" y="2996952"/>
          <a:ext cx="7992888" cy="36724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94722"/>
                <a:gridCol w="4298166"/>
              </a:tblGrid>
              <a:tr h="3672408">
                <a:tc>
                  <a:txBody>
                    <a:bodyPr/>
                    <a:lstStyle/>
                    <a:p>
                      <a:pPr algn="ctr"/>
                      <a:r>
                        <a:rPr lang="ru-RU" sz="1600" u="sng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Иные законные основания наличия у лицензиата зданий, строений и сооружений, помещений и территории: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аренда;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оперативное управление;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безвозмездное пользование;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постоянное (бессрочное) пользование и т.д.</a:t>
                      </a:r>
                    </a:p>
                    <a:p>
                      <a:endParaRPr lang="ru-RU" sz="1800" baseline="0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u="sng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Правоустанавливающие документы, свидетельствующие   наличие законного основания на имущество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:</a:t>
                      </a:r>
                    </a:p>
                    <a:p>
                      <a:endParaRPr lang="ru-RU" sz="16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свидетельство о государственной регистрации права (в случаях, когда согласно законодательству имущественное право подлежит государственной регистрации);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договор, постановление государственного (муниципального) органа (иные решения правообладателей, наделяющих лицензиата имуществом).</a:t>
                      </a:r>
                    </a:p>
                    <a:p>
                      <a:endParaRPr lang="ru-RU" sz="1800" baseline="0" dirty="0" smtClean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60648"/>
            <a:ext cx="8172400" cy="706090"/>
          </a:xfrm>
        </p:spPr>
        <p:txBody>
          <a:bodyPr>
            <a:normAutofit/>
          </a:bodyPr>
          <a:lstStyle/>
          <a:p>
            <a:pPr algn="ctr"/>
            <a:r>
              <a:rPr lang="ru-RU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Аренда</a:t>
            </a:r>
            <a:endParaRPr lang="ru-RU" sz="24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1052736"/>
            <a:ext cx="7498080" cy="3853408"/>
          </a:xfrm>
        </p:spPr>
        <p:txBody>
          <a:bodyPr>
            <a:normAutofit/>
          </a:bodyPr>
          <a:lstStyle/>
          <a:p>
            <a:pPr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наличие передаточного акта на имущество;</a:t>
            </a:r>
          </a:p>
          <a:p>
            <a:pPr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 договоре аренды должны быть указаны данные, позволяющие определенно установить имущество, подлежащее передаче арендатору в качестве объекта аренды. При отсутствии этих данных в договоре условие об объекте, подлежащем передаче в аренду, считается не согласованным сторонами, а соответствующий договор не считается заключенным;</a:t>
            </a:r>
          </a:p>
          <a:p>
            <a:pPr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договор аренды заключается на срок, определенный договором;</a:t>
            </a:r>
          </a:p>
          <a:p>
            <a:pPr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если срок аренды в договоре не определен, договор аренды считается заключенным на неопределенный срок</a:t>
            </a:r>
          </a:p>
          <a:p>
            <a:pPr algn="just"/>
            <a:r>
              <a:rPr lang="ru-RU" sz="1800" dirty="0" smtClean="0">
                <a:latin typeface="Times New Roman" pitchFamily="18" charset="0"/>
                <a:cs typeface="Times New Roman" pitchFamily="18" charset="0"/>
                <a:hlinkClick r:id="rId2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договор аренды недвижимого имущества подлежит государственной регистрации, если иное не установлено законом.</a:t>
            </a:r>
          </a:p>
          <a:p>
            <a:endParaRPr lang="ru-RU" dirty="0" smtClean="0"/>
          </a:p>
          <a:p>
            <a:endParaRPr lang="ru-RU" dirty="0" smtClean="0">
              <a:hlinkClick r:id="rId2"/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5741" y="692696"/>
            <a:ext cx="7824118" cy="1872208"/>
          </a:xfrm>
        </p:spPr>
        <p:txBody>
          <a:bodyPr>
            <a:noAutofit/>
          </a:bodyPr>
          <a:lstStyle/>
          <a:p>
            <a:pPr lvl="0" algn="just">
              <a:spcBef>
                <a:spcPts val="0"/>
              </a:spcBef>
            </a:pP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1800" i="1" dirty="0" smtClean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аличие </a:t>
            </a:r>
            <a:r>
              <a:rPr lang="ru-RU" sz="1800" b="1" i="1" dirty="0" smtClean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материально-технического обеспечения образовательной деятельности,</a:t>
            </a:r>
            <a:r>
              <a:rPr lang="ru-RU" sz="1800" i="1" dirty="0" smtClean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 оборудование помещений в соответствии с государственными и местными нормами и требованиями, в том числе в соответствии с требованиями федеральных государственных образовательных стандартов, федеральными государственными требованиями и (или) образовательными </a:t>
            </a:r>
            <a:r>
              <a:rPr lang="ru-RU" sz="1800" i="1" dirty="0" smtClean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стандартами</a:t>
            </a:r>
            <a:br>
              <a:rPr lang="ru-RU" sz="1800" i="1" dirty="0" smtClean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sz="1800" i="1" dirty="0" smtClean="0">
              <a:solidFill>
                <a:prstClr val="black"/>
              </a:solidFill>
              <a:effectLst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21396" y="2996952"/>
            <a:ext cx="7272808" cy="1443533"/>
          </a:xfrm>
        </p:spPr>
        <p:txBody>
          <a:bodyPr>
            <a:noAutofit/>
          </a:bodyPr>
          <a:lstStyle/>
          <a:p>
            <a:pPr marL="82296" indent="0" algn="ctr">
              <a:buNone/>
            </a:pPr>
            <a:endParaRPr lang="ru-RU" sz="14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marL="82296" indent="0" algn="ctr">
              <a:buNone/>
            </a:pPr>
            <a:endParaRPr lang="ru-RU" sz="1400" b="1" u="sng" dirty="0">
              <a:latin typeface="Times New Roman" pitchFamily="18" charset="0"/>
              <a:cs typeface="Times New Roman" pitchFamily="18" charset="0"/>
            </a:endParaRPr>
          </a:p>
          <a:p>
            <a:pPr marL="82296" indent="0" algn="ctr">
              <a:buNone/>
            </a:pPr>
            <a:r>
              <a:rPr lang="ru-RU" sz="1400" b="1" u="sng" dirty="0" smtClean="0">
                <a:latin typeface="Times New Roman" pitchFamily="18" charset="0"/>
                <a:cs typeface="Times New Roman" pitchFamily="18" charset="0"/>
              </a:rPr>
              <a:t>ФГТ К </a:t>
            </a:r>
            <a:r>
              <a:rPr lang="ru-RU" sz="1400" b="1" u="sng" dirty="0">
                <a:latin typeface="Times New Roman" pitchFamily="18" charset="0"/>
                <a:cs typeface="Times New Roman" pitchFamily="18" charset="0"/>
              </a:rPr>
              <a:t>МИНИМУМУ СОДЕРЖАНИЯ, СТРУКТУРЕ И УСЛОВИЯМ РЕАЛИЗАЦИИ</a:t>
            </a:r>
          </a:p>
          <a:p>
            <a:pPr marL="82296" indent="0" algn="ctr">
              <a:buNone/>
            </a:pPr>
            <a:r>
              <a:rPr lang="ru-RU" sz="1400" b="1" u="sng" dirty="0">
                <a:latin typeface="Times New Roman" pitchFamily="18" charset="0"/>
                <a:cs typeface="Times New Roman" pitchFamily="18" charset="0"/>
              </a:rPr>
              <a:t>ДОПОЛНИТЕЛЬНОЙ ПРЕДПРОФЕССИОНАЛЬНОЙ ПРОГРАММЫ В ОБЛАСТИ</a:t>
            </a:r>
          </a:p>
          <a:p>
            <a:pPr marL="82296" indent="0" algn="ctr">
              <a:buNone/>
            </a:pPr>
            <a:r>
              <a:rPr lang="ru-RU" sz="1400" b="1" u="sng" dirty="0">
                <a:latin typeface="Times New Roman" pitchFamily="18" charset="0"/>
                <a:cs typeface="Times New Roman" pitchFamily="18" charset="0"/>
              </a:rPr>
              <a:t>ИЗОБРАЗИТЕЛЬНОГО ИСКУССТВА "АКВАРЕЛЬНАЯ ЖИВОПИСЬ"</a:t>
            </a:r>
          </a:p>
          <a:p>
            <a:pPr marL="82296" indent="0" algn="ctr">
              <a:buNone/>
            </a:pPr>
            <a:r>
              <a:rPr lang="ru-RU" sz="1400" b="1" u="sng" dirty="0">
                <a:latin typeface="Times New Roman" pitchFamily="18" charset="0"/>
                <a:cs typeface="Times New Roman" pitchFamily="18" charset="0"/>
              </a:rPr>
              <a:t>И СРОКУ ОБУЧЕНИЯ ПО ЭТОЙ ПРОГРАММЕ</a:t>
            </a:r>
          </a:p>
          <a:p>
            <a:pPr marL="82296" indent="0" algn="ctr">
              <a:buNone/>
            </a:pPr>
            <a:endParaRPr lang="ru-RU" sz="14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971600" y="116632"/>
            <a:ext cx="8172400" cy="576064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ru-RU" sz="2400" b="1" i="1" u="sng" dirty="0" smtClean="0">
                <a:latin typeface="Times New Roman" pitchFamily="18" charset="0"/>
                <a:cs typeface="Times New Roman" pitchFamily="18" charset="0"/>
              </a:rPr>
              <a:t>Лицензионное требование 2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145741" y="404664"/>
            <a:ext cx="7821439" cy="6264696"/>
          </a:xfrm>
        </p:spPr>
        <p:txBody>
          <a:bodyPr>
            <a:noAutofit/>
          </a:bodyPr>
          <a:lstStyle/>
          <a:p>
            <a:pPr marL="82296" indent="0" algn="ctr">
              <a:buNone/>
            </a:pPr>
            <a:r>
              <a:rPr lang="ru-RU" sz="15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ru-RU" sz="15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Материально-технические условия реализации программы "Акварельная живопись" обеспечивают возможность достижения обучающимися результатов, установленных настоящими ФГТ</a:t>
            </a:r>
            <a:r>
              <a:rPr lang="ru-RU" sz="15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1600" dirty="0"/>
              <a:t>- выставочный зал;</a:t>
            </a:r>
          </a:p>
          <a:p>
            <a:r>
              <a:rPr lang="ru-RU" sz="1600" dirty="0"/>
              <a:t>- библиотеку;</a:t>
            </a:r>
          </a:p>
          <a:p>
            <a:r>
              <a:rPr lang="ru-RU" sz="1600" dirty="0"/>
              <a:t>- помещения для работы со специализированными материалами (фонотеку, видеотеку, фильмотеку, просмотровый видеозал);</a:t>
            </a:r>
          </a:p>
          <a:p>
            <a:r>
              <a:rPr lang="ru-RU" sz="1600" dirty="0"/>
              <a:t>- художественные мастерские;</a:t>
            </a:r>
          </a:p>
          <a:p>
            <a:r>
              <a:rPr lang="ru-RU" sz="1600" dirty="0"/>
              <a:t>- мастерские для реализации программ прикладного изобразительного искусства;</a:t>
            </a:r>
          </a:p>
          <a:p>
            <a:r>
              <a:rPr lang="ru-RU" sz="1600" dirty="0"/>
              <a:t>- учебные аудитории для групповых и мелкогрупповых занятий.</a:t>
            </a:r>
          </a:p>
          <a:p>
            <a:r>
              <a:rPr lang="ru-RU" sz="1600" dirty="0"/>
              <a:t>Образовательная организация должна </a:t>
            </a:r>
            <a:r>
              <a:rPr lang="ru-RU" sz="1600" dirty="0" smtClean="0"/>
              <a:t>иметь натюрмортный </a:t>
            </a:r>
            <a:r>
              <a:rPr lang="ru-RU" sz="1600" dirty="0"/>
              <a:t>фонд и методический фонд.</a:t>
            </a:r>
          </a:p>
          <a:p>
            <a:r>
              <a:rPr lang="ru-RU" sz="1600" dirty="0"/>
              <a:t>Учебные аудитории, предназначенные для изучения учебной дисциплины "История изобразительного искусства", оснащаются видеооборудованием, учебной мебелью (досками, столами, стульями, стеллажами, шкафами) и оформляются наглядными пособиями.</a:t>
            </a:r>
          </a:p>
          <a:p>
            <a:pPr marL="82296" indent="0" algn="ctr">
              <a:buNone/>
            </a:pPr>
            <a:endParaRPr lang="ru-RU" sz="15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1802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716</TotalTime>
  <Words>2039</Words>
  <Application>Microsoft Office PowerPoint</Application>
  <PresentationFormat>Экран (4:3)</PresentationFormat>
  <Paragraphs>169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Солнцестояние</vt:lpstr>
      <vt:lpstr>Презентация PowerPoint</vt:lpstr>
      <vt:lpstr>Нормативные документы, регламентирующие осуществление лицензионного контроля:</vt:lpstr>
      <vt:lpstr>Основания для включения плановой проверки лицензиата в ежегодный план проведения плановых проверок:</vt:lpstr>
      <vt:lpstr>Внеплановая выездная проверка лицензиата проводится по следующим основаниям:</vt:lpstr>
      <vt:lpstr>Лицензионные требования к лицензиату при осуществлении образовательной деятельности</vt:lpstr>
      <vt:lpstr>Лицензионное требование 1.</vt:lpstr>
      <vt:lpstr>Аренда</vt:lpstr>
      <vt:lpstr>Наличие материально-технического обеспечения образовательной деятельности, оборудование помещений в соответствии с государственными и местными нормами и требованиями, в том числе в соответствии с требованиями федеральных государственных образовательных стандартов, федеральными государственными требованиями и (или) образовательными стандартами </vt:lpstr>
      <vt:lpstr>Презентация PowerPoint</vt:lpstr>
      <vt:lpstr>Презентация PowerPoint</vt:lpstr>
      <vt:lpstr>    Федеральный государственный образовательный стандарт среднего профессионального образования по специальности 53.02.01 МУЗЫКАЛЬНОЕ ОБРАЗОВАНИЕ     </vt:lpstr>
      <vt:lpstr>Кабинеты:</vt:lpstr>
      <vt:lpstr>Лаборатории:</vt:lpstr>
      <vt:lpstr>Презентация PowerPoint</vt:lpstr>
      <vt:lpstr>Лицензионное требование 3. </vt:lpstr>
      <vt:lpstr>Статья 12 ФЗ «Об образовании в Российской Федерации»</vt:lpstr>
      <vt:lpstr> Наличие в штате лицензиата или привлечение им на ином законном основании педагогических работников, имеющих профессиональное образование, обладающих соответствующей квалификацией, имеющих стаж работы, необходимый для осуществления образовательной деятельности по реализуемым образовательным программам, и соответствующих требованиям статьи 46 Федерального закона "Об образовании в Российской Федерации", а также требованиям федеральных государственных образовательных стандартов, федеральным государственным требованиям и (или) образовательным стандартам.</vt:lpstr>
      <vt:lpstr>Раздел  "Квалификационные характеристики должностей работников образования"</vt:lpstr>
      <vt:lpstr>Презентация PowerPoint</vt:lpstr>
      <vt:lpstr>ФГОС СПО</vt:lpstr>
      <vt:lpstr> Наличие печатных и (или) электронных образовательных и информационных ресурсов по реализуемым в соответствии с лицензией образовательным программам, соответствующих требованиям федеральных государственных образовательных стандартов, федеральным государственным требованиям и (или) образовательным стандартам, в соответствии со статьей 18 Федерального закона "Об образовании в Российской Федерации"</vt:lpstr>
      <vt:lpstr>ФГОС НОО ФГОС ООО ФГОС СОО</vt:lpstr>
      <vt:lpstr>ФГОС СПО</vt:lpstr>
      <vt:lpstr>Презентация PowerPoint</vt:lpstr>
      <vt:lpstr>Презентация PowerPoint</vt:lpstr>
      <vt:lpstr> Наличие у профессиональной образовательной организации, образовательной организации высшего образования, организации, осуществляющей образовательную деятельность по основным программам профессионального обучения, специальных условий для получения образования обучающимися с ограниченными возможностями здоровья в соответствии со статьей 79 Федерального закона "Об образовании в Российской Федерации"</vt:lpstr>
      <vt:lpstr> Наличие в организациях, осуществляющих образовательную деятельность по реализации образовательных программ высшего образования и дополнительных профессиональных программ, научных работников в соответствии со статьей 50 Федерального закона "Об образовании в Российской Федерации".</vt:lpstr>
      <vt:lpstr> Наличие договора, заключенного между организациями, осуществляющими образовательную деятельность, о сетевой форме реализации образовательных программ, а также совместно разработанных и утвержденных организациями, осуществляющими образовательную деятельность, образовательных программ в соответствии со статьей 15 Федерального закона "Об образовании в Российской Федерации" - для образовательных программ, реализуемых организацией, осуществляющей образовательную деятельность, с использованием сетевой формы реализации образовательных программ</vt:lpstr>
      <vt:lpstr>Статья 15. Сетевая форма реализации образовательных программ</vt:lpstr>
      <vt:lpstr>Кодекс Российской Федерации об административных правонарушениях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108</cp:revision>
  <dcterms:created xsi:type="dcterms:W3CDTF">2018-01-10T07:19:18Z</dcterms:created>
  <dcterms:modified xsi:type="dcterms:W3CDTF">2018-08-23T07:43:29Z</dcterms:modified>
</cp:coreProperties>
</file>